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416" r:id="rId3"/>
    <p:sldId id="417" r:id="rId4"/>
    <p:sldId id="418" r:id="rId5"/>
    <p:sldId id="419" r:id="rId6"/>
    <p:sldId id="420" r:id="rId7"/>
    <p:sldId id="421" r:id="rId8"/>
    <p:sldId id="422" r:id="rId9"/>
    <p:sldId id="423" r:id="rId10"/>
    <p:sldId id="425" r:id="rId11"/>
    <p:sldId id="424" r:id="rId12"/>
    <p:sldId id="427" r:id="rId13"/>
    <p:sldId id="426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372" r:id="rId24"/>
    <p:sldId id="313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2/9/2016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42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12" Type="http://schemas.openxmlformats.org/officeDocument/2006/relationships/image" Target="../media/image4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11" Type="http://schemas.openxmlformats.org/officeDocument/2006/relationships/image" Target="../media/image40.gif"/><Relationship Id="rId5" Type="http://schemas.openxmlformats.org/officeDocument/2006/relationships/image" Target="../media/image34.gif"/><Relationship Id="rId10" Type="http://schemas.openxmlformats.org/officeDocument/2006/relationships/image" Target="../media/image39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Relationship Id="rId14" Type="http://schemas.openxmlformats.org/officeDocument/2006/relationships/image" Target="../media/image4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44.gif"/><Relationship Id="rId7" Type="http://schemas.openxmlformats.org/officeDocument/2006/relationships/image" Target="../media/image4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10" Type="http://schemas.openxmlformats.org/officeDocument/2006/relationships/image" Target="../media/image51.gif"/><Relationship Id="rId4" Type="http://schemas.openxmlformats.org/officeDocument/2006/relationships/image" Target="../media/image45.gif"/><Relationship Id="rId9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13" Type="http://schemas.openxmlformats.org/officeDocument/2006/relationships/image" Target="../media/image79.gif"/><Relationship Id="rId3" Type="http://schemas.openxmlformats.org/officeDocument/2006/relationships/image" Target="../media/image69.gif"/><Relationship Id="rId7" Type="http://schemas.openxmlformats.org/officeDocument/2006/relationships/image" Target="../media/image73.gif"/><Relationship Id="rId12" Type="http://schemas.openxmlformats.org/officeDocument/2006/relationships/image" Target="../media/image78.gif"/><Relationship Id="rId17" Type="http://schemas.openxmlformats.org/officeDocument/2006/relationships/image" Target="../media/image83.gif"/><Relationship Id="rId2" Type="http://schemas.openxmlformats.org/officeDocument/2006/relationships/image" Target="../media/image2.gif"/><Relationship Id="rId16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11" Type="http://schemas.openxmlformats.org/officeDocument/2006/relationships/image" Target="../media/image77.gif"/><Relationship Id="rId5" Type="http://schemas.openxmlformats.org/officeDocument/2006/relationships/image" Target="../media/image71.gif"/><Relationship Id="rId15" Type="http://schemas.openxmlformats.org/officeDocument/2006/relationships/image" Target="../media/image81.gif"/><Relationship Id="rId10" Type="http://schemas.openxmlformats.org/officeDocument/2006/relationships/image" Target="../media/image76.gif"/><Relationship Id="rId4" Type="http://schemas.openxmlformats.org/officeDocument/2006/relationships/image" Target="../media/image70.gif"/><Relationship Id="rId9" Type="http://schemas.openxmlformats.org/officeDocument/2006/relationships/image" Target="../media/image75.gif"/><Relationship Id="rId14" Type="http://schemas.openxmlformats.org/officeDocument/2006/relationships/image" Target="../media/image8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gif"/><Relationship Id="rId5" Type="http://schemas.openxmlformats.org/officeDocument/2006/relationships/image" Target="../media/image19.gif"/><Relationship Id="rId10" Type="http://schemas.openxmlformats.org/officeDocument/2006/relationships/image" Target="../media/image24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inux-wallpapers-full-hd-wallpaper-search-140222-1920x1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19360" cy="63246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-152400" y="2667000"/>
            <a:ext cx="609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File display, redirections and pipes</a:t>
            </a:r>
            <a:endParaRPr lang="fr-FR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3434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/>
              <a:t>Starting to feel the force of Linux</a:t>
            </a:r>
            <a:endParaRPr lang="en-GB" sz="2400" i="1" dirty="0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Redirection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14400" y="365092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input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962400" y="311067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output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3962400" y="203220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error</a:t>
            </a:r>
            <a:endParaRPr lang="en-GB" dirty="0"/>
          </a:p>
        </p:txBody>
      </p:sp>
      <p:cxnSp>
        <p:nvCxnSpPr>
          <p:cNvPr id="58" name="Straight Arrow Connector 57"/>
          <p:cNvCxnSpPr/>
          <p:nvPr/>
        </p:nvCxnSpPr>
        <p:spPr>
          <a:xfrm rot="5400000" flipH="1" flipV="1">
            <a:off x="1829753" y="3936250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581400" y="2413203"/>
            <a:ext cx="28194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019800" y="5232603"/>
            <a:ext cx="9906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4954986" y="4163023"/>
            <a:ext cx="2134394" cy="63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0800000">
            <a:off x="3581400" y="3099003"/>
            <a:ext cx="24384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71600" y="1879803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</a:t>
            </a:r>
          </a:p>
          <a:p>
            <a:endParaRPr lang="en-GB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400" y="43066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&gt; to create/replace</a:t>
            </a:r>
          </a:p>
          <a:p>
            <a:r>
              <a:rPr lang="en-GB" b="1" dirty="0" smtClean="0"/>
              <a:t>&gt;&gt; to create/append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43000" y="4126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&lt; to redirect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52600" y="4648200"/>
            <a:ext cx="1371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I/O 0</a:t>
            </a:r>
            <a:endParaRPr lang="en-GB" sz="3600" dirty="0"/>
          </a:p>
        </p:txBody>
      </p:sp>
      <p:sp>
        <p:nvSpPr>
          <p:cNvPr id="27" name="TextBox 26"/>
          <p:cNvSpPr txBox="1"/>
          <p:nvPr/>
        </p:nvSpPr>
        <p:spPr>
          <a:xfrm>
            <a:off x="7010400" y="4953000"/>
            <a:ext cx="1371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I/O 1</a:t>
            </a:r>
            <a:endParaRPr lang="en-GB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6400800" y="2057400"/>
            <a:ext cx="1371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 smtClean="0"/>
              <a:t>I/O 2</a:t>
            </a:r>
            <a:endParaRPr lang="en-GB" sz="3600" dirty="0"/>
          </a:p>
        </p:txBody>
      </p:sp>
      <p:sp>
        <p:nvSpPr>
          <p:cNvPr id="29" name="TextBox 28"/>
          <p:cNvSpPr txBox="1"/>
          <p:nvPr/>
        </p:nvSpPr>
        <p:spPr>
          <a:xfrm>
            <a:off x="5867400" y="1371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2&gt; to create/replace</a:t>
            </a:r>
          </a:p>
          <a:p>
            <a:r>
              <a:rPr lang="en-GB" b="1" dirty="0" smtClean="0"/>
              <a:t>2&gt;&gt; to create/append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Redirection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error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error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error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error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error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4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25" name="TextBox 24"/>
          <p:cNvSpPr txBox="1"/>
          <p:nvPr/>
        </p:nvSpPr>
        <p:spPr>
          <a:xfrm>
            <a:off x="3810000" y="10668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914400" y="1905000"/>
            <a:ext cx="7240984" cy="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686197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25157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4228306" y="1943100"/>
            <a:ext cx="838994" cy="794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 flipH="1" flipV="1">
            <a:off x="62495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79259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"/>
          <p:cNvSpPr>
            <a:spLocks noChangeAspect="1" noChangeArrowheads="1"/>
          </p:cNvSpPr>
          <p:nvPr/>
        </p:nvSpPr>
        <p:spPr bwMode="auto">
          <a:xfrm>
            <a:off x="762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Display</a:t>
            </a:r>
            <a:endParaRPr lang="en-US" sz="2000" dirty="0"/>
          </a:p>
        </p:txBody>
      </p:sp>
      <p:sp>
        <p:nvSpPr>
          <p:cNvPr id="80" name="Rectangle 7"/>
          <p:cNvSpPr>
            <a:spLocks noChangeAspect="1" noChangeArrowheads="1"/>
          </p:cNvSpPr>
          <p:nvPr/>
        </p:nvSpPr>
        <p:spPr bwMode="auto">
          <a:xfrm>
            <a:off x="19050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</p:txBody>
      </p:sp>
      <p:sp>
        <p:nvSpPr>
          <p:cNvPr id="81" name="Rectangle 7"/>
          <p:cNvSpPr>
            <a:spLocks noChangeAspect="1" noChangeArrowheads="1"/>
          </p:cNvSpPr>
          <p:nvPr/>
        </p:nvSpPr>
        <p:spPr bwMode="auto">
          <a:xfrm>
            <a:off x="37338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Edit</a:t>
            </a:r>
            <a:endParaRPr lang="en-US" sz="2000" dirty="0"/>
          </a:p>
        </p:txBody>
      </p:sp>
      <p:sp>
        <p:nvSpPr>
          <p:cNvPr id="82" name="Rectangle 7"/>
          <p:cNvSpPr>
            <a:spLocks noChangeAspect="1" noChangeArrowheads="1"/>
          </p:cNvSpPr>
          <p:nvPr/>
        </p:nvSpPr>
        <p:spPr bwMode="auto">
          <a:xfrm>
            <a:off x="55626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Print</a:t>
            </a:r>
            <a:endParaRPr lang="en-US" sz="2000" dirty="0"/>
          </a:p>
        </p:txBody>
      </p:sp>
      <p:sp>
        <p:nvSpPr>
          <p:cNvPr id="83" name="Rectangle 7"/>
          <p:cNvSpPr>
            <a:spLocks noChangeAspect="1" noChangeArrowheads="1"/>
          </p:cNvSpPr>
          <p:nvPr/>
        </p:nvSpPr>
        <p:spPr bwMode="auto">
          <a:xfrm>
            <a:off x="73914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Other</a:t>
            </a:r>
            <a:endParaRPr lang="en-US" sz="2000" dirty="0"/>
          </a:p>
        </p:txBody>
      </p:sp>
      <p:sp>
        <p:nvSpPr>
          <p:cNvPr id="60" name="Rectangle 4"/>
          <p:cNvSpPr>
            <a:spLocks noChangeAspect="1" noChangeArrowheads="1"/>
          </p:cNvSpPr>
          <p:nvPr/>
        </p:nvSpPr>
        <p:spPr bwMode="auto">
          <a:xfrm>
            <a:off x="685800" y="3505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c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>
                <a:solidFill>
                  <a:srgbClr val="7030A0"/>
                </a:solidFill>
              </a:rPr>
              <a:t>t</a:t>
            </a:r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1600200" y="38100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more</a:t>
            </a:r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85800" y="43434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less</a:t>
            </a:r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1600200" y="4648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pg</a:t>
            </a:r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685800" y="5257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head</a:t>
            </a:r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1600200" y="5638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tail</a:t>
            </a:r>
          </a:p>
        </p:txBody>
      </p:sp>
      <p:cxnSp>
        <p:nvCxnSpPr>
          <p:cNvPr id="99" name="Straight Connector 98"/>
          <p:cNvCxnSpPr/>
          <p:nvPr/>
        </p:nvCxnSpPr>
        <p:spPr>
          <a:xfrm rot="5400000">
            <a:off x="-1257301" y="4610101"/>
            <a:ext cx="2971802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28602" y="3808412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228602" y="4189412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>
            <a:off x="228600" y="46482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228600" y="5029200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>
            <a:off x="228601" y="55626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>
            <a:off x="228600" y="6091236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V="1">
            <a:off x="1333502" y="4533899"/>
            <a:ext cx="281940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524000" y="3581400"/>
            <a:ext cx="1219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743200" y="3886200"/>
            <a:ext cx="685802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Rectangle 14"/>
          <p:cNvSpPr>
            <a:spLocks noChangeAspect="1" noChangeArrowheads="1"/>
          </p:cNvSpPr>
          <p:nvPr/>
        </p:nvSpPr>
        <p:spPr bwMode="auto">
          <a:xfrm>
            <a:off x="3429000" y="3581400"/>
            <a:ext cx="11430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touch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25" name="Rectangle 4"/>
          <p:cNvSpPr>
            <a:spLocks noChangeAspect="1" noChangeArrowheads="1"/>
          </p:cNvSpPr>
          <p:nvPr/>
        </p:nvSpPr>
        <p:spPr bwMode="auto">
          <a:xfrm>
            <a:off x="3200400" y="5486400"/>
            <a:ext cx="208000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Redirections</a:t>
            </a:r>
            <a:endParaRPr lang="en-US" sz="20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2743200" y="5943600"/>
            <a:ext cx="457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28600" y="2438400"/>
            <a:ext cx="1295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5638800"/>
            <a:ext cx="609600" cy="58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cat 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1981200"/>
            <a:ext cx="289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cat</a:t>
            </a:r>
            <a:r>
              <a:rPr lang="en-GB" dirty="0" smtClean="0"/>
              <a:t> is a shortcut for con</a:t>
            </a:r>
            <a:r>
              <a:rPr lang="en-GB" b="1" dirty="0" smtClean="0">
                <a:solidFill>
                  <a:srgbClr val="FF0000"/>
                </a:solidFill>
              </a:rPr>
              <a:t>cat</a:t>
            </a:r>
            <a:r>
              <a:rPr lang="en-GB" dirty="0" smtClean="0"/>
              <a:t>enate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If you use it to create a file, stop via Ctrl + D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You can view 1 or more files. Because you can redirect what you see, you can thus glue files together.</a:t>
            </a:r>
          </a:p>
          <a:p>
            <a:pPr algn="ctr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2005786"/>
            <a:ext cx="2895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you’re displaying a small file, cat is ok. If the files has several pages, you can try </a:t>
            </a:r>
            <a:r>
              <a:rPr lang="en-GB" b="1" dirty="0" smtClean="0">
                <a:solidFill>
                  <a:srgbClr val="FF0000"/>
                </a:solidFill>
              </a:rPr>
              <a:t>more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rgbClr val="FF0000"/>
                </a:solidFill>
              </a:rPr>
              <a:t>less</a:t>
            </a:r>
            <a:r>
              <a:rPr lang="en-GB" dirty="0" smtClean="0"/>
              <a:t> or </a:t>
            </a:r>
            <a:r>
              <a:rPr lang="en-GB" b="1" dirty="0" smtClean="0">
                <a:solidFill>
                  <a:srgbClr val="FF0000"/>
                </a:solidFill>
              </a:rPr>
              <a:t>pg</a:t>
            </a:r>
            <a:r>
              <a:rPr lang="en-GB" dirty="0" smtClean="0"/>
              <a:t>. Check the man entries for them.</a:t>
            </a:r>
          </a:p>
          <a:p>
            <a:pPr algn="ctr"/>
            <a:endParaRPr lang="en-GB" dirty="0" smtClean="0"/>
          </a:p>
          <a:p>
            <a:pPr algn="ctr"/>
            <a:r>
              <a:rPr lang="en-GB" sz="2800" b="1" dirty="0" smtClean="0"/>
              <a:t>q</a:t>
            </a:r>
            <a:r>
              <a:rPr lang="en-GB" dirty="0" smtClean="0"/>
              <a:t> is how you stop them.</a:t>
            </a:r>
          </a:p>
        </p:txBody>
      </p:sp>
      <p:pic>
        <p:nvPicPr>
          <p:cNvPr id="25" name="Picture 24" descr="d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26" name="Picture 25" descr="d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27" name="Picture 26" descr="d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28" name="Picture 27" descr="d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29" name="Picture 28" descr="d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30" name="Picture 29" descr="d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31" name="Picture 30" descr="d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pic>
        <p:nvPicPr>
          <p:cNvPr id="32" name="Picture 31" descr="d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7020" y="990600"/>
            <a:ext cx="6240780" cy="52349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ess-is-More-2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19200"/>
            <a:ext cx="5481009" cy="4781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152400" y="1295400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>
                <a:solidFill>
                  <a:srgbClr val="FF0000"/>
                </a:solidFill>
              </a:rPr>
              <a:t>more</a:t>
            </a:r>
            <a:r>
              <a:rPr lang="en-GB" sz="2200" dirty="0" smtClean="0"/>
              <a:t> is designed to go through text, one full screen at a time. It’s basic.</a:t>
            </a:r>
            <a:endParaRPr lang="en-GB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590800"/>
            <a:ext cx="358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>
                <a:solidFill>
                  <a:srgbClr val="FF0000"/>
                </a:solidFill>
              </a:rPr>
              <a:t>less </a:t>
            </a:r>
            <a:r>
              <a:rPr lang="en-GB" sz="2200" dirty="0" smtClean="0"/>
              <a:t>can also go through text AND search, plus a lot of stuff... It’s more advanced.</a:t>
            </a:r>
            <a:endParaRPr lang="en-GB" sz="2200" dirty="0"/>
          </a:p>
        </p:txBody>
      </p:sp>
      <p:pic>
        <p:nvPicPr>
          <p:cNvPr id="20" name="Picture 19" descr="beur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953000"/>
            <a:ext cx="7162800" cy="1247656"/>
          </a:xfrm>
          <a:prstGeom prst="rect">
            <a:avLst/>
          </a:prstGeom>
        </p:spPr>
      </p:pic>
      <p:pic>
        <p:nvPicPr>
          <p:cNvPr id="21" name="Picture 20" descr="barbecue-crazy-tux-18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5105400"/>
            <a:ext cx="1168197" cy="11681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1000" y="384946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(search using / </a:t>
            </a:r>
          </a:p>
          <a:p>
            <a:r>
              <a:rPr lang="en-GB" dirty="0" smtClean="0"/>
              <a:t>  move in the search using n)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inux-less-command-300x1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143000"/>
            <a:ext cx="3200400" cy="192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04800" y="33528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See what </a:t>
            </a:r>
            <a:r>
              <a:rPr lang="en-GB" sz="2400" b="1" dirty="0" smtClean="0">
                <a:solidFill>
                  <a:srgbClr val="FF0000"/>
                </a:solidFill>
              </a:rPr>
              <a:t>less</a:t>
            </a:r>
            <a:r>
              <a:rPr lang="en-GB" sz="2400" b="1" dirty="0" smtClean="0"/>
              <a:t> do what you use it on a PDF, DOC, JPEG or ZIP file!</a:t>
            </a:r>
            <a:endParaRPr lang="en-GB" sz="2400" b="1" dirty="0"/>
          </a:p>
        </p:txBody>
      </p:sp>
      <p:pic>
        <p:nvPicPr>
          <p:cNvPr id="23" name="Picture 22" descr="Adobe_Acrobat_Ic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191000"/>
            <a:ext cx="1950720" cy="1950720"/>
          </a:xfrm>
          <a:prstGeom prst="rect">
            <a:avLst/>
          </a:prstGeom>
        </p:spPr>
      </p:pic>
      <p:pic>
        <p:nvPicPr>
          <p:cNvPr id="24" name="Picture 23" descr="2000px-MS_word_DOC_icon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4231958"/>
            <a:ext cx="1905000" cy="1864042"/>
          </a:xfrm>
          <a:prstGeom prst="rect">
            <a:avLst/>
          </a:prstGeom>
        </p:spPr>
      </p:pic>
      <p:pic>
        <p:nvPicPr>
          <p:cNvPr id="25" name="Picture 24" descr="jp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191000"/>
            <a:ext cx="1981200" cy="1981200"/>
          </a:xfrm>
          <a:prstGeom prst="rect">
            <a:avLst/>
          </a:prstGeom>
        </p:spPr>
      </p:pic>
      <p:pic>
        <p:nvPicPr>
          <p:cNvPr id="26" name="Picture 25" descr="Folder-Archive-zip-ic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080" y="4267200"/>
            <a:ext cx="1950720" cy="195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oVBE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971800"/>
            <a:ext cx="5029200" cy="29068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2954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Going through </a:t>
            </a:r>
            <a:r>
              <a:rPr lang="en-GB" sz="3200" dirty="0" smtClean="0">
                <a:solidFill>
                  <a:srgbClr val="FF0000"/>
                </a:solidFill>
              </a:rPr>
              <a:t>large files </a:t>
            </a:r>
            <a:r>
              <a:rPr lang="en-GB" sz="3200" dirty="0" smtClean="0"/>
              <a:t>using more/less can still be a little painful. Sometimes you just want the </a:t>
            </a:r>
            <a:r>
              <a:rPr lang="en-GB" sz="3200" dirty="0" smtClean="0">
                <a:solidFill>
                  <a:srgbClr val="FF0000"/>
                </a:solidFill>
              </a:rPr>
              <a:t>very end</a:t>
            </a:r>
            <a:r>
              <a:rPr lang="en-GB" sz="3200" dirty="0" smtClean="0"/>
              <a:t>.</a:t>
            </a:r>
            <a:endParaRPr lang="en-GB" sz="3200" dirty="0"/>
          </a:p>
        </p:txBody>
      </p:sp>
      <p:sp>
        <p:nvSpPr>
          <p:cNvPr id="19" name="Rectangle 18"/>
          <p:cNvSpPr/>
          <p:nvPr/>
        </p:nvSpPr>
        <p:spPr>
          <a:xfrm>
            <a:off x="2133600" y="5410200"/>
            <a:ext cx="5181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pic6.png"/>
          <p:cNvPicPr>
            <a:picLocks noChangeAspect="1"/>
          </p:cNvPicPr>
          <p:nvPr/>
        </p:nvPicPr>
        <p:blipFill>
          <a:blip r:embed="rId4"/>
          <a:srcRect t="23337"/>
          <a:stretch>
            <a:fillRect/>
          </a:stretch>
        </p:blipFill>
        <p:spPr>
          <a:xfrm>
            <a:off x="1828800" y="2362200"/>
            <a:ext cx="7203812" cy="37548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400" y="33438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We usually just check the end of logs...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–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files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head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head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head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22" name="Picture 21" descr="head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2964359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solidFill>
                  <a:srgbClr val="FF0000"/>
                </a:solidFill>
              </a:rPr>
              <a:t>head</a:t>
            </a:r>
            <a:r>
              <a:rPr lang="en-GB" sz="2200" dirty="0" smtClean="0"/>
              <a:t> and </a:t>
            </a:r>
            <a:r>
              <a:rPr lang="en-GB" sz="2200" b="1" dirty="0" smtClean="0">
                <a:solidFill>
                  <a:srgbClr val="FF0000"/>
                </a:solidFill>
              </a:rPr>
              <a:t>tail</a:t>
            </a:r>
            <a:r>
              <a:rPr lang="en-GB" sz="2200" dirty="0" smtClean="0"/>
              <a:t> give you the -X lines you want</a:t>
            </a:r>
            <a:endParaRPr lang="en-GB" sz="2200" dirty="0"/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14300" y="2469059"/>
            <a:ext cx="914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 flipH="1" flipV="1">
            <a:off x="1333500" y="2926259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2400" y="182135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From the beginning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1066800" y="251882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From the end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32-Wide-TFT-LCD-Screen-PC-Moni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17803"/>
            <a:ext cx="3657600" cy="27432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Pipes -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Principles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14400" y="296512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input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962400" y="242487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output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3962400" y="134640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error</a:t>
            </a:r>
            <a:endParaRPr lang="en-GB" dirty="0"/>
          </a:p>
        </p:txBody>
      </p:sp>
      <p:pic>
        <p:nvPicPr>
          <p:cNvPr id="51" name="Picture 50" descr="keyboard_bl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3944061"/>
            <a:ext cx="3276600" cy="1212342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rot="5400000" flipH="1" flipV="1">
            <a:off x="1829753" y="3250450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019800" y="2413203"/>
            <a:ext cx="3810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581400" y="1727403"/>
            <a:ext cx="28194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019800" y="4546803"/>
            <a:ext cx="9906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4954986" y="3477223"/>
            <a:ext cx="2134394" cy="63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0800000">
            <a:off x="3581400" y="2413203"/>
            <a:ext cx="24384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303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784803"/>
            <a:ext cx="1625397" cy="16253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71600" y="1194003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</a:t>
            </a:r>
          </a:p>
          <a:p>
            <a:endParaRPr lang="en-GB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0" y="4724400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</a:t>
            </a:r>
          </a:p>
          <a:p>
            <a:endParaRPr lang="en-GB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200400" y="161038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1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2600" y="5181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3089717">
            <a:off x="2210655" y="3564283"/>
            <a:ext cx="352419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6019800" y="5791200"/>
            <a:ext cx="1676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8" idx="2"/>
          </p:cNvCxnSpPr>
          <p:nvPr/>
        </p:nvCxnSpPr>
        <p:spPr>
          <a:xfrm rot="16200000" flipV="1">
            <a:off x="7492553" y="5588346"/>
            <a:ext cx="381794" cy="2550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600200"/>
            <a:ext cx="16002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Operations</a:t>
            </a:r>
            <a:endParaRPr lang="en-GB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2819400"/>
            <a:ext cx="16002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Directories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77000" y="28194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29000" y="2819400"/>
            <a:ext cx="236220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Common to both</a:t>
            </a:r>
            <a:endParaRPr lang="en-GB" sz="24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420394" y="2285206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2057400" y="2514600"/>
            <a:ext cx="5334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1905000" y="2667000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4965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239794" y="2666206"/>
            <a:ext cx="304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142206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15394" y="3428206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7"/>
          <p:cNvSpPr>
            <a:spLocks noChangeAspect="1" noChangeArrowheads="1"/>
          </p:cNvSpPr>
          <p:nvPr/>
        </p:nvSpPr>
        <p:spPr bwMode="auto">
          <a:xfrm>
            <a:off x="7620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mkdir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2" name="Rectangle 7"/>
          <p:cNvSpPr>
            <a:spLocks noChangeAspect="1" noChangeArrowheads="1"/>
          </p:cNvSpPr>
          <p:nvPr/>
        </p:nvSpPr>
        <p:spPr bwMode="auto">
          <a:xfrm>
            <a:off x="2133600" y="3581400"/>
            <a:ext cx="9906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FF0000"/>
                </a:solidFill>
              </a:rPr>
              <a:t>rmdir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6895109" y="3769321"/>
            <a:ext cx="990601" cy="5161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963194" y="3961606"/>
            <a:ext cx="13716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914400" y="4648200"/>
            <a:ext cx="7239000" cy="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Remove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rm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2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Copy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cp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3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Move/rename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mv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4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Find</a:t>
            </a:r>
          </a:p>
          <a:p>
            <a:pPr algn="ctr">
              <a:defRPr/>
            </a:pPr>
            <a:r>
              <a:rPr lang="en-US" sz="2000" dirty="0" smtClean="0">
                <a:solidFill>
                  <a:srgbClr val="7030A0"/>
                </a:solidFill>
              </a:rPr>
              <a:t>find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5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Link</a:t>
            </a:r>
          </a:p>
          <a:p>
            <a:pPr algn="ctr">
              <a:defRPr/>
            </a:pPr>
            <a:r>
              <a:rPr lang="en-US" sz="2000" dirty="0" err="1" smtClean="0">
                <a:solidFill>
                  <a:srgbClr val="7030A0"/>
                </a:solidFill>
              </a:rPr>
              <a:t>ln</a:t>
            </a:r>
            <a:endParaRPr lang="en-US" sz="2000" dirty="0">
              <a:solidFill>
                <a:srgbClr val="7030A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86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515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4207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495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7925991" y="4875609"/>
            <a:ext cx="457200" cy="2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2514600"/>
            <a:ext cx="609600" cy="58064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6629400" y="2667000"/>
            <a:ext cx="1371600" cy="1219200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5181600"/>
            <a:ext cx="609600" cy="580644"/>
          </a:xfrm>
          <a:prstGeom prst="rect">
            <a:avLst/>
          </a:prstGeom>
        </p:spPr>
      </p:pic>
      <p:pic>
        <p:nvPicPr>
          <p:cNvPr id="39" name="Picture 38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5181600"/>
            <a:ext cx="609600" cy="580644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5181600"/>
            <a:ext cx="609600" cy="580644"/>
          </a:xfrm>
          <a:prstGeom prst="rect">
            <a:avLst/>
          </a:prstGeom>
        </p:spPr>
      </p:pic>
      <p:pic>
        <p:nvPicPr>
          <p:cNvPr id="41" name="Picture 40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5181600"/>
            <a:ext cx="609600" cy="580644"/>
          </a:xfrm>
          <a:prstGeom prst="rect">
            <a:avLst/>
          </a:prstGeom>
        </p:spPr>
      </p:pic>
      <p:pic>
        <p:nvPicPr>
          <p:cNvPr id="42" name="Picture 41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5181600"/>
            <a:ext cx="609600" cy="58064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rot="5400000">
            <a:off x="6707189" y="3958827"/>
            <a:ext cx="1371600" cy="7147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914400" y="4648200"/>
            <a:ext cx="7240984" cy="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686197" y="48756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2515791" y="48756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 flipV="1">
            <a:off x="4420791" y="48756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 flipH="1" flipV="1">
            <a:off x="6249591" y="48756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7925991" y="48756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"/>
          <p:cNvSpPr>
            <a:spLocks noChangeAspect="1" noChangeArrowheads="1"/>
          </p:cNvSpPr>
          <p:nvPr/>
        </p:nvSpPr>
        <p:spPr bwMode="auto">
          <a:xfrm>
            <a:off x="762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Display</a:t>
            </a:r>
          </a:p>
          <a:p>
            <a:pPr algn="ctr">
              <a:defRPr/>
            </a:pPr>
            <a:r>
              <a:rPr lang="en-US" sz="2000" dirty="0" smtClean="0"/>
              <a:t>(e.g., </a:t>
            </a:r>
            <a:r>
              <a:rPr lang="en-US" sz="2000" dirty="0" smtClean="0">
                <a:solidFill>
                  <a:srgbClr val="7030A0"/>
                </a:solidFill>
              </a:rPr>
              <a:t>cat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80" name="Rectangle 7"/>
          <p:cNvSpPr>
            <a:spLocks noChangeAspect="1" noChangeArrowheads="1"/>
          </p:cNvSpPr>
          <p:nvPr/>
        </p:nvSpPr>
        <p:spPr bwMode="auto">
          <a:xfrm>
            <a:off x="19050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  <a:p>
            <a:pPr algn="ctr">
              <a:defRPr/>
            </a:pPr>
            <a:r>
              <a:rPr lang="en-US" sz="2000" dirty="0" smtClean="0"/>
              <a:t>(e.g., </a:t>
            </a:r>
            <a:r>
              <a:rPr lang="en-US" sz="2000" dirty="0" smtClean="0">
                <a:solidFill>
                  <a:srgbClr val="7030A0"/>
                </a:solidFill>
              </a:rPr>
              <a:t>touch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81" name="Rectangle 7"/>
          <p:cNvSpPr>
            <a:spLocks noChangeAspect="1" noChangeArrowheads="1"/>
          </p:cNvSpPr>
          <p:nvPr/>
        </p:nvSpPr>
        <p:spPr bwMode="auto">
          <a:xfrm>
            <a:off x="37338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Edit</a:t>
            </a:r>
            <a:endParaRPr lang="en-US" sz="2000" dirty="0"/>
          </a:p>
        </p:txBody>
      </p:sp>
      <p:sp>
        <p:nvSpPr>
          <p:cNvPr id="82" name="Rectangle 7"/>
          <p:cNvSpPr>
            <a:spLocks noChangeAspect="1" noChangeArrowheads="1"/>
          </p:cNvSpPr>
          <p:nvPr/>
        </p:nvSpPr>
        <p:spPr bwMode="auto">
          <a:xfrm>
            <a:off x="55626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Print</a:t>
            </a:r>
            <a:endParaRPr lang="en-US" sz="2000" dirty="0"/>
          </a:p>
        </p:txBody>
      </p:sp>
      <p:sp>
        <p:nvSpPr>
          <p:cNvPr id="83" name="Rectangle 7"/>
          <p:cNvSpPr>
            <a:spLocks noChangeAspect="1" noChangeArrowheads="1"/>
          </p:cNvSpPr>
          <p:nvPr/>
        </p:nvSpPr>
        <p:spPr bwMode="auto">
          <a:xfrm>
            <a:off x="7391400" y="51054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Other</a:t>
            </a:r>
            <a:endParaRPr lang="en-US" sz="2000" dirty="0"/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153694" y="3771106"/>
            <a:ext cx="990600" cy="158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200" y="4953000"/>
            <a:ext cx="3505200" cy="1151467"/>
          </a:xfrm>
          <a:prstGeom prst="ellipse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35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32-Wide-TFT-LCD-Screen-PC-Monito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0396" y="3276600"/>
            <a:ext cx="1693604" cy="1270203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Pipes -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Principles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7200" y="1434405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 1</a:t>
            </a:r>
          </a:p>
          <a:p>
            <a:endParaRPr lang="en-GB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581400" y="1434405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 2</a:t>
            </a:r>
          </a:p>
          <a:p>
            <a:endParaRPr lang="en-GB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629400" y="1434405"/>
            <a:ext cx="19812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Program 3</a:t>
            </a:r>
          </a:p>
          <a:p>
            <a:endParaRPr lang="en-GB" sz="2800" dirty="0"/>
          </a:p>
        </p:txBody>
      </p:sp>
      <p:pic>
        <p:nvPicPr>
          <p:cNvPr id="33" name="Picture 32" descr="303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419600"/>
            <a:ext cx="1625397" cy="1625397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rot="5400000" flipH="1" flipV="1">
            <a:off x="534353" y="3504247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67000" y="2590800"/>
            <a:ext cx="3794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791200" y="2590800"/>
            <a:ext cx="3794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H="1" flipV="1">
            <a:off x="3429953" y="3504247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6552247" y="3504247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2133600" y="3505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3734594" y="45712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3276600" y="4953000"/>
            <a:ext cx="838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5" name="Picture 54" descr="303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19600"/>
            <a:ext cx="1625397" cy="1625397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rot="5400000">
            <a:off x="5257800" y="3505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 flipH="1" flipV="1">
            <a:off x="6858794" y="45712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6400800" y="4953000"/>
            <a:ext cx="838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0" name="Picture 59" descr="keyboard_bl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4191000"/>
            <a:ext cx="1524000" cy="56388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rot="5400000">
            <a:off x="8343106" y="3009900"/>
            <a:ext cx="838994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2590800"/>
            <a:ext cx="1524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0480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172200" y="25908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010400" y="5713412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010400" y="60198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696200" y="5486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Redirections</a:t>
            </a:r>
            <a:endParaRPr lang="en-GB" dirty="0"/>
          </a:p>
        </p:txBody>
      </p:sp>
      <p:sp>
        <p:nvSpPr>
          <p:cNvPr id="86" name="TextBox 85"/>
          <p:cNvSpPr txBox="1"/>
          <p:nvPr/>
        </p:nvSpPr>
        <p:spPr>
          <a:xfrm>
            <a:off x="7696200" y="58028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Pipes</a:t>
            </a:r>
            <a:endParaRPr lang="en-GB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7010400" y="5408612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696200" y="5193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I/O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Pipes -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Principles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keyboar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3665399"/>
          </a:xfrm>
          <a:prstGeom prst="rect">
            <a:avLst/>
          </a:prstGeom>
        </p:spPr>
      </p:pic>
      <p:pic>
        <p:nvPicPr>
          <p:cNvPr id="37" name="Picture 36" descr="keyboard.jpg"/>
          <p:cNvPicPr>
            <a:picLocks noChangeAspect="1"/>
          </p:cNvPicPr>
          <p:nvPr/>
        </p:nvPicPr>
        <p:blipFill>
          <a:blip r:embed="rId3"/>
          <a:srcRect l="54167" t="22868" r="32500" b="43869"/>
          <a:stretch>
            <a:fillRect/>
          </a:stretch>
        </p:blipFill>
        <p:spPr>
          <a:xfrm>
            <a:off x="381000" y="304800"/>
            <a:ext cx="4191000" cy="4191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24400" y="1143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Sending data from one program to another is called a pipe. </a:t>
            </a:r>
          </a:p>
          <a:p>
            <a:pPr algn="ctr"/>
            <a:endParaRPr lang="en-GB" sz="2400" dirty="0" smtClean="0"/>
          </a:p>
          <a:p>
            <a:pPr algn="ctr"/>
            <a:r>
              <a:rPr lang="en-GB" sz="2400" dirty="0" smtClean="0"/>
              <a:t>The operator is </a:t>
            </a:r>
            <a:r>
              <a:rPr lang="en-GB" sz="2400" dirty="0" smtClean="0">
                <a:solidFill>
                  <a:srgbClr val="FF0000"/>
                </a:solidFill>
              </a:rPr>
              <a:t>|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5181600" y="3810000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1524000" y="2057400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/>
          <p:cNvCxnSpPr>
            <a:stCxn id="44" idx="1"/>
            <a:endCxn id="46" idx="6"/>
          </p:cNvCxnSpPr>
          <p:nvPr/>
        </p:nvCxnSpPr>
        <p:spPr>
          <a:xfrm rot="16200000" flipV="1">
            <a:off x="2876551" y="1504950"/>
            <a:ext cx="1564015" cy="320231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Pipes -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0" name="Picture 19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1" name="Picture 20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2" name="Picture 21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3" name="Picture 22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4" name="Picture 23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5" name="Picture 24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6" name="Picture 25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7" name="Picture 26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8" name="Picture 27" descr="14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9" name="Picture 28" descr="15.gi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52400"/>
            <a:ext cx="1828800" cy="15849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22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905000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Generate a large </a:t>
            </a:r>
            <a:r>
              <a:rPr lang="en-GB" b="1" dirty="0" err="1" smtClean="0">
                <a:solidFill>
                  <a:srgbClr val="FF0000"/>
                </a:solidFill>
              </a:rPr>
              <a:t>lorem</a:t>
            </a:r>
            <a:r>
              <a:rPr lang="en-GB" dirty="0" smtClean="0"/>
              <a:t> text (10 paragraphs minimum). Then read the man page for </a:t>
            </a:r>
            <a:r>
              <a:rPr lang="en-GB" b="1" dirty="0" smtClean="0">
                <a:solidFill>
                  <a:srgbClr val="FF0000"/>
                </a:solidFill>
              </a:rPr>
              <a:t>less</a:t>
            </a:r>
            <a:r>
              <a:rPr lang="en-GB" dirty="0" smtClean="0"/>
              <a:t>, and move through your text using less.</a:t>
            </a:r>
          </a:p>
          <a:p>
            <a:pPr marL="342900" indent="-342900">
              <a:buAutoNum type="arabicParenR"/>
            </a:pPr>
            <a:endParaRPr lang="en-GB" b="1" u="sng" dirty="0" smtClean="0"/>
          </a:p>
          <a:p>
            <a:pPr marL="342900" indent="-342900">
              <a:buAutoNum type="arabicParenR"/>
            </a:pPr>
            <a:r>
              <a:rPr lang="en-GB" dirty="0" smtClean="0"/>
              <a:t>Call several commands that will produce errors, while redirecting the errors to a different file each time. Then, concatenate all these files (using </a:t>
            </a:r>
            <a:r>
              <a:rPr lang="en-GB" b="1" dirty="0" smtClean="0">
                <a:solidFill>
                  <a:srgbClr val="FF0000"/>
                </a:solidFill>
              </a:rPr>
              <a:t>cat</a:t>
            </a:r>
            <a:r>
              <a:rPr lang="en-GB" dirty="0" smtClean="0"/>
              <a:t>) in one file named </a:t>
            </a:r>
            <a:r>
              <a:rPr lang="en-GB" dirty="0" err="1" smtClean="0"/>
              <a:t>errorLog</a:t>
            </a:r>
            <a:r>
              <a:rPr lang="en-GB" dirty="0" smtClean="0"/>
              <a:t>. Finally, show the first 10 (using </a:t>
            </a:r>
            <a:r>
              <a:rPr lang="en-GB" b="1" dirty="0" smtClean="0">
                <a:solidFill>
                  <a:srgbClr val="FF0000"/>
                </a:solidFill>
              </a:rPr>
              <a:t>tail</a:t>
            </a:r>
            <a:r>
              <a:rPr lang="en-GB" dirty="0" smtClean="0"/>
              <a:t>) and the last 10 (using </a:t>
            </a:r>
            <a:r>
              <a:rPr lang="en-GB" b="1" dirty="0" smtClean="0">
                <a:solidFill>
                  <a:srgbClr val="FF0000"/>
                </a:solidFill>
              </a:rPr>
              <a:t>head</a:t>
            </a:r>
            <a:r>
              <a:rPr lang="en-GB" dirty="0" smtClean="0"/>
              <a:t>) errors.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Redirect a large file as input to display commands such as </a:t>
            </a:r>
            <a:r>
              <a:rPr lang="en-GB" b="1" dirty="0" smtClean="0">
                <a:solidFill>
                  <a:srgbClr val="FF0000"/>
                </a:solidFill>
              </a:rPr>
              <a:t>more</a:t>
            </a:r>
            <a:r>
              <a:rPr lang="en-GB" dirty="0" smtClean="0"/>
              <a:t>. What’s the difference with calling more and providing the file as argument?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Combine some of the commands you have learned using a pipe</a:t>
            </a:r>
            <a:r>
              <a:rPr lang="en-GB" dirty="0" smtClean="0"/>
              <a:t>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You have seen that there exists an IO/1 and IO/2 for standard output and standard error. Is there such thing as an IO/3 and, if so, what is it for?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25" name="TextBox 24"/>
          <p:cNvSpPr txBox="1"/>
          <p:nvPr/>
        </p:nvSpPr>
        <p:spPr>
          <a:xfrm>
            <a:off x="3810000" y="10668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914400" y="1905000"/>
            <a:ext cx="7240984" cy="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686197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25157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4228306" y="1943100"/>
            <a:ext cx="838994" cy="794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 flipH="1" flipV="1">
            <a:off x="62495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79259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"/>
          <p:cNvSpPr>
            <a:spLocks noChangeAspect="1" noChangeArrowheads="1"/>
          </p:cNvSpPr>
          <p:nvPr/>
        </p:nvSpPr>
        <p:spPr bwMode="auto">
          <a:xfrm>
            <a:off x="762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Display</a:t>
            </a:r>
            <a:endParaRPr lang="en-US" sz="2000" dirty="0"/>
          </a:p>
        </p:txBody>
      </p:sp>
      <p:sp>
        <p:nvSpPr>
          <p:cNvPr id="80" name="Rectangle 7"/>
          <p:cNvSpPr>
            <a:spLocks noChangeAspect="1" noChangeArrowheads="1"/>
          </p:cNvSpPr>
          <p:nvPr/>
        </p:nvSpPr>
        <p:spPr bwMode="auto">
          <a:xfrm>
            <a:off x="19050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</p:txBody>
      </p:sp>
      <p:sp>
        <p:nvSpPr>
          <p:cNvPr id="81" name="Rectangle 7"/>
          <p:cNvSpPr>
            <a:spLocks noChangeAspect="1" noChangeArrowheads="1"/>
          </p:cNvSpPr>
          <p:nvPr/>
        </p:nvSpPr>
        <p:spPr bwMode="auto">
          <a:xfrm>
            <a:off x="37338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Edit</a:t>
            </a:r>
            <a:endParaRPr lang="en-US" sz="2000" dirty="0"/>
          </a:p>
        </p:txBody>
      </p:sp>
      <p:sp>
        <p:nvSpPr>
          <p:cNvPr id="82" name="Rectangle 7"/>
          <p:cNvSpPr>
            <a:spLocks noChangeAspect="1" noChangeArrowheads="1"/>
          </p:cNvSpPr>
          <p:nvPr/>
        </p:nvSpPr>
        <p:spPr bwMode="auto">
          <a:xfrm>
            <a:off x="55626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Print</a:t>
            </a:r>
            <a:endParaRPr lang="en-US" sz="2000" dirty="0"/>
          </a:p>
        </p:txBody>
      </p:sp>
      <p:sp>
        <p:nvSpPr>
          <p:cNvPr id="83" name="Rectangle 7"/>
          <p:cNvSpPr>
            <a:spLocks noChangeAspect="1" noChangeArrowheads="1"/>
          </p:cNvSpPr>
          <p:nvPr/>
        </p:nvSpPr>
        <p:spPr bwMode="auto">
          <a:xfrm>
            <a:off x="73914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Other</a:t>
            </a:r>
            <a:endParaRPr lang="en-US" sz="2000" dirty="0"/>
          </a:p>
        </p:txBody>
      </p:sp>
      <p:sp>
        <p:nvSpPr>
          <p:cNvPr id="60" name="Rectangle 4"/>
          <p:cNvSpPr>
            <a:spLocks noChangeAspect="1" noChangeArrowheads="1"/>
          </p:cNvSpPr>
          <p:nvPr/>
        </p:nvSpPr>
        <p:spPr bwMode="auto">
          <a:xfrm>
            <a:off x="685800" y="3505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c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>
                <a:solidFill>
                  <a:srgbClr val="7030A0"/>
                </a:solidFill>
              </a:rPr>
              <a:t>t</a:t>
            </a:r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1600200" y="38100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more</a:t>
            </a:r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85800" y="43434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less</a:t>
            </a:r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1600200" y="4648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pg</a:t>
            </a:r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685800" y="5257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head</a:t>
            </a:r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1600200" y="5638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tail</a:t>
            </a:r>
          </a:p>
        </p:txBody>
      </p:sp>
      <p:cxnSp>
        <p:nvCxnSpPr>
          <p:cNvPr id="99" name="Straight Connector 98"/>
          <p:cNvCxnSpPr/>
          <p:nvPr/>
        </p:nvCxnSpPr>
        <p:spPr>
          <a:xfrm rot="5400000">
            <a:off x="-1257301" y="4610101"/>
            <a:ext cx="2971802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28602" y="3808412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228602" y="4189412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>
            <a:off x="228600" y="46482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228600" y="5029200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>
            <a:off x="228601" y="55626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>
            <a:off x="228600" y="6091236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V="1">
            <a:off x="1333502" y="4533899"/>
            <a:ext cx="281940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524000" y="3581400"/>
            <a:ext cx="1219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743200" y="3886200"/>
            <a:ext cx="685802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3" name="Rectangle 4"/>
          <p:cNvSpPr>
            <a:spLocks noChangeAspect="1" noChangeArrowheads="1"/>
          </p:cNvSpPr>
          <p:nvPr/>
        </p:nvSpPr>
        <p:spPr bwMode="auto">
          <a:xfrm>
            <a:off x="3200400" y="4648200"/>
            <a:ext cx="208000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Editors (vim,</a:t>
            </a:r>
          </a:p>
          <a:p>
            <a:pPr algn="ctr">
              <a:defRPr/>
            </a:pPr>
            <a:r>
              <a:rPr lang="en-US" sz="2000" dirty="0" err="1" smtClean="0"/>
              <a:t>emacs</a:t>
            </a:r>
            <a:r>
              <a:rPr lang="en-US" sz="2000" dirty="0" smtClean="0"/>
              <a:t>, </a:t>
            </a:r>
            <a:r>
              <a:rPr lang="en-US" sz="2000" dirty="0" err="1" smtClean="0"/>
              <a:t>nano</a:t>
            </a:r>
            <a:r>
              <a:rPr lang="en-US" sz="2000" dirty="0" smtClean="0"/>
              <a:t>, …)</a:t>
            </a:r>
            <a:endParaRPr lang="en-US" sz="2000" dirty="0"/>
          </a:p>
        </p:txBody>
      </p:sp>
      <p:sp>
        <p:nvSpPr>
          <p:cNvPr id="124" name="Rectangle 14"/>
          <p:cNvSpPr>
            <a:spLocks noChangeAspect="1" noChangeArrowheads="1"/>
          </p:cNvSpPr>
          <p:nvPr/>
        </p:nvSpPr>
        <p:spPr bwMode="auto">
          <a:xfrm>
            <a:off x="3429000" y="3581400"/>
            <a:ext cx="11430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touch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25" name="Rectangle 4"/>
          <p:cNvSpPr>
            <a:spLocks noChangeAspect="1" noChangeArrowheads="1"/>
          </p:cNvSpPr>
          <p:nvPr/>
        </p:nvSpPr>
        <p:spPr bwMode="auto">
          <a:xfrm>
            <a:off x="3200400" y="5486400"/>
            <a:ext cx="208000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Redirections</a:t>
            </a:r>
            <a:endParaRPr lang="en-US" sz="20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2743200" y="5943600"/>
            <a:ext cx="457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743200" y="5105400"/>
            <a:ext cx="457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4190206" y="3886200"/>
            <a:ext cx="1524794" cy="79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3" name="Rectangle 4"/>
          <p:cNvSpPr>
            <a:spLocks noChangeAspect="1" noChangeArrowheads="1"/>
          </p:cNvSpPr>
          <p:nvPr/>
        </p:nvSpPr>
        <p:spPr bwMode="auto">
          <a:xfrm>
            <a:off x="5715000" y="4311650"/>
            <a:ext cx="1905000" cy="412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 smtClean="0"/>
              <a:t>Combine contents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4" name="Rectangle 12"/>
          <p:cNvSpPr>
            <a:spLocks noChangeAspect="1" noChangeArrowheads="1"/>
          </p:cNvSpPr>
          <p:nvPr/>
        </p:nvSpPr>
        <p:spPr bwMode="auto">
          <a:xfrm>
            <a:off x="5715000" y="4800600"/>
            <a:ext cx="1905000" cy="412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 smtClean="0"/>
              <a:t>Extract contents</a:t>
            </a:r>
            <a:endParaRPr lang="en-US" sz="1800" dirty="0"/>
          </a:p>
        </p:txBody>
      </p:sp>
      <p:sp>
        <p:nvSpPr>
          <p:cNvPr id="135" name="Rectangle 13"/>
          <p:cNvSpPr>
            <a:spLocks noChangeAspect="1" noChangeArrowheads="1"/>
          </p:cNvSpPr>
          <p:nvPr/>
        </p:nvSpPr>
        <p:spPr bwMode="auto">
          <a:xfrm>
            <a:off x="5715000" y="5791200"/>
            <a:ext cx="1905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800" dirty="0" smtClean="0"/>
              <a:t>Compare (</a:t>
            </a:r>
            <a:r>
              <a:rPr lang="en-US" sz="1800" dirty="0" smtClean="0">
                <a:solidFill>
                  <a:srgbClr val="C00000"/>
                </a:solidFill>
              </a:rPr>
              <a:t>diff</a:t>
            </a:r>
            <a:r>
              <a:rPr lang="en-US" sz="1800" dirty="0" smtClean="0"/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6" name="Rectangle 14"/>
          <p:cNvSpPr>
            <a:spLocks noChangeAspect="1" noChangeArrowheads="1"/>
          </p:cNvSpPr>
          <p:nvPr/>
        </p:nvSpPr>
        <p:spPr bwMode="auto">
          <a:xfrm>
            <a:off x="5181600" y="3352800"/>
            <a:ext cx="6096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800" dirty="0" err="1" smtClean="0">
                <a:solidFill>
                  <a:srgbClr val="0070C0"/>
                </a:solidFill>
              </a:rPr>
              <a:t>lpr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37" name="Rectangle 15"/>
          <p:cNvSpPr>
            <a:spLocks noChangeAspect="1" noChangeArrowheads="1"/>
          </p:cNvSpPr>
          <p:nvPr/>
        </p:nvSpPr>
        <p:spPr bwMode="auto">
          <a:xfrm>
            <a:off x="5715000" y="3810000"/>
            <a:ext cx="1905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 smtClean="0"/>
              <a:t>Compress contents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8" name="Rectangle 16"/>
          <p:cNvSpPr>
            <a:spLocks noChangeAspect="1" noChangeArrowheads="1"/>
          </p:cNvSpPr>
          <p:nvPr/>
        </p:nvSpPr>
        <p:spPr bwMode="auto">
          <a:xfrm>
            <a:off x="8153400" y="5410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800" dirty="0" smtClean="0">
                <a:solidFill>
                  <a:srgbClr val="C00000"/>
                </a:solidFill>
              </a:rPr>
              <a:t>sort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39" name="Rectangle 19"/>
          <p:cNvSpPr>
            <a:spLocks noChangeAspect="1" noChangeArrowheads="1"/>
          </p:cNvSpPr>
          <p:nvPr/>
        </p:nvSpPr>
        <p:spPr bwMode="auto">
          <a:xfrm>
            <a:off x="5715000" y="5334000"/>
            <a:ext cx="1905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 smtClean="0"/>
              <a:t>Unique lines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0" name="Rectangle 20"/>
          <p:cNvSpPr>
            <a:spLocks noChangeAspect="1" noChangeArrowheads="1"/>
          </p:cNvSpPr>
          <p:nvPr/>
        </p:nvSpPr>
        <p:spPr bwMode="auto">
          <a:xfrm>
            <a:off x="8153400" y="47244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/>
              <a:t>Encrypt/</a:t>
            </a:r>
          </a:p>
          <a:p>
            <a:pPr algn="ctr">
              <a:defRPr/>
            </a:pPr>
            <a:r>
              <a:rPr lang="en-US" sz="1800" dirty="0"/>
              <a:t>decrypt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rot="5400000">
            <a:off x="6477397" y="4571603"/>
            <a:ext cx="2895600" cy="7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10800000">
            <a:off x="7924800" y="4341811"/>
            <a:ext cx="2286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7620001" y="4037012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10800000">
            <a:off x="7620001" y="4494211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7620001" y="4951411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10800000">
            <a:off x="7620001" y="5486400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10800000">
            <a:off x="7620001" y="6018211"/>
            <a:ext cx="3048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10800000">
            <a:off x="7924800" y="5715000"/>
            <a:ext cx="2286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10800000">
            <a:off x="7924801" y="5105400"/>
            <a:ext cx="2286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7" name="Rectangle 20"/>
          <p:cNvSpPr>
            <a:spLocks noChangeAspect="1" noChangeArrowheads="1"/>
          </p:cNvSpPr>
          <p:nvPr/>
        </p:nvSpPr>
        <p:spPr bwMode="auto">
          <a:xfrm>
            <a:off x="8153400" y="40386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800" dirty="0" smtClean="0"/>
              <a:t>Count </a:t>
            </a:r>
          </a:p>
          <a:p>
            <a:pPr algn="ctr">
              <a:defRPr/>
            </a:pPr>
            <a:r>
              <a:rPr lang="en-US" dirty="0" smtClean="0"/>
              <a:t>words</a:t>
            </a:r>
            <a:endParaRPr lang="en-US" sz="1800" dirty="0"/>
          </a:p>
        </p:txBody>
      </p:sp>
      <p:cxnSp>
        <p:nvCxnSpPr>
          <p:cNvPr id="159" name="Straight Connector 158"/>
          <p:cNvCxnSpPr/>
          <p:nvPr/>
        </p:nvCxnSpPr>
        <p:spPr>
          <a:xfrm rot="5400000">
            <a:off x="6210697" y="3238103"/>
            <a:ext cx="228600" cy="7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2" name="Rectangle 14"/>
          <p:cNvSpPr>
            <a:spLocks noChangeAspect="1" noChangeArrowheads="1"/>
          </p:cNvSpPr>
          <p:nvPr/>
        </p:nvSpPr>
        <p:spPr bwMode="auto">
          <a:xfrm>
            <a:off x="5943600" y="3352800"/>
            <a:ext cx="6096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800" dirty="0" err="1" smtClean="0">
                <a:solidFill>
                  <a:srgbClr val="0070C0"/>
                </a:solidFill>
              </a:rPr>
              <a:t>lpq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63" name="Rectangle 14"/>
          <p:cNvSpPr>
            <a:spLocks noChangeAspect="1" noChangeArrowheads="1"/>
          </p:cNvSpPr>
          <p:nvPr/>
        </p:nvSpPr>
        <p:spPr bwMode="auto">
          <a:xfrm>
            <a:off x="6781800" y="3352800"/>
            <a:ext cx="914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800" dirty="0" err="1" smtClean="0">
                <a:solidFill>
                  <a:srgbClr val="0070C0"/>
                </a:solidFill>
              </a:rPr>
              <a:t>enscript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 rot="5400000">
            <a:off x="5601097" y="3238103"/>
            <a:ext cx="228600" cy="7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rot="5400000">
            <a:off x="6896497" y="3238103"/>
            <a:ext cx="228600" cy="7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23" grpId="0" animBg="1"/>
      <p:bldP spid="123" grpId="1" animBg="1"/>
      <p:bldP spid="124" grpId="0" animBg="1"/>
      <p:bldP spid="125" grpId="0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57" grpId="0" animBg="1"/>
      <p:bldP spid="157" grpId="1" animBg="1"/>
      <p:bldP spid="162" grpId="0" animBg="1"/>
      <p:bldP spid="162" grpId="1" animBg="1"/>
      <p:bldP spid="163" grpId="0" animBg="1"/>
      <p:bldP spid="1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Generating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text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0" y="1143000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We’ve spent several lectures </a:t>
            </a:r>
            <a:r>
              <a:rPr lang="en-GB" sz="1900" dirty="0" smtClean="0">
                <a:solidFill>
                  <a:srgbClr val="FF0000"/>
                </a:solidFill>
              </a:rPr>
              <a:t>creating files that had nothing</a:t>
            </a:r>
            <a:r>
              <a:rPr lang="en-GB" sz="1900" dirty="0" smtClean="0"/>
              <a:t> in them. Now that we want to look and change the content of the file, we’ll need to create them with </a:t>
            </a:r>
            <a:r>
              <a:rPr lang="en-GB" sz="1900" dirty="0" smtClean="0">
                <a:solidFill>
                  <a:srgbClr val="FF0000"/>
                </a:solidFill>
              </a:rPr>
              <a:t>actual content</a:t>
            </a:r>
            <a:r>
              <a:rPr lang="en-GB" sz="1900" dirty="0" smtClean="0"/>
              <a:t>.</a:t>
            </a:r>
            <a:endParaRPr lang="en-GB" sz="1900" dirty="0"/>
          </a:p>
        </p:txBody>
      </p:sp>
      <p:pic>
        <p:nvPicPr>
          <p:cNvPr id="66" name="Picture 65" descr="internet-typing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57400"/>
            <a:ext cx="4953000" cy="391767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57200" y="22098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Approach 1</a:t>
            </a:r>
            <a:endParaRPr lang="en-GB" sz="3200" b="1" dirty="0"/>
          </a:p>
        </p:txBody>
      </p:sp>
      <p:pic>
        <p:nvPicPr>
          <p:cNvPr id="70" name="Picture 69" descr="int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07920"/>
            <a:ext cx="3663092" cy="353568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172200" y="19812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Approach 2</a:t>
            </a:r>
            <a:endParaRPr lang="en-GB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Generating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text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240" y="101346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00" y="1447800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solidFill>
                  <a:srgbClr val="FF0000"/>
                </a:solidFill>
              </a:rPr>
              <a:t>Make sure to install </a:t>
            </a:r>
            <a:r>
              <a:rPr lang="en-GB" sz="2200" b="1" dirty="0" err="1" smtClean="0">
                <a:solidFill>
                  <a:srgbClr val="FF0000"/>
                </a:solidFill>
              </a:rPr>
              <a:t>lorem</a:t>
            </a:r>
            <a:r>
              <a:rPr lang="en-GB" sz="2200" b="1" dirty="0" smtClean="0">
                <a:solidFill>
                  <a:srgbClr val="FF0000"/>
                </a:solidFill>
              </a:rPr>
              <a:t> at home!</a:t>
            </a:r>
            <a:endParaRPr lang="en-GB" sz="2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25" name="TextBox 24"/>
          <p:cNvSpPr txBox="1"/>
          <p:nvPr/>
        </p:nvSpPr>
        <p:spPr>
          <a:xfrm>
            <a:off x="3810000" y="1066800"/>
            <a:ext cx="16002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Files</a:t>
            </a:r>
            <a:endParaRPr lang="en-GB" sz="2400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914400" y="1905000"/>
            <a:ext cx="7240984" cy="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686197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25157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4228306" y="1943100"/>
            <a:ext cx="838994" cy="794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 flipH="1" flipV="1">
            <a:off x="62495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7925991" y="2132409"/>
            <a:ext cx="457200" cy="2382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"/>
          <p:cNvSpPr>
            <a:spLocks noChangeAspect="1" noChangeArrowheads="1"/>
          </p:cNvSpPr>
          <p:nvPr/>
        </p:nvSpPr>
        <p:spPr bwMode="auto">
          <a:xfrm>
            <a:off x="762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Display</a:t>
            </a:r>
            <a:endParaRPr lang="en-US" sz="2000" dirty="0"/>
          </a:p>
        </p:txBody>
      </p:sp>
      <p:sp>
        <p:nvSpPr>
          <p:cNvPr id="80" name="Rectangle 7"/>
          <p:cNvSpPr>
            <a:spLocks noChangeAspect="1" noChangeArrowheads="1"/>
          </p:cNvSpPr>
          <p:nvPr/>
        </p:nvSpPr>
        <p:spPr bwMode="auto">
          <a:xfrm>
            <a:off x="19050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Create</a:t>
            </a:r>
          </a:p>
        </p:txBody>
      </p:sp>
      <p:sp>
        <p:nvSpPr>
          <p:cNvPr id="81" name="Rectangle 7"/>
          <p:cNvSpPr>
            <a:spLocks noChangeAspect="1" noChangeArrowheads="1"/>
          </p:cNvSpPr>
          <p:nvPr/>
        </p:nvSpPr>
        <p:spPr bwMode="auto">
          <a:xfrm>
            <a:off x="37338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Edit</a:t>
            </a:r>
            <a:endParaRPr lang="en-US" sz="2000" dirty="0"/>
          </a:p>
        </p:txBody>
      </p:sp>
      <p:sp>
        <p:nvSpPr>
          <p:cNvPr id="82" name="Rectangle 7"/>
          <p:cNvSpPr>
            <a:spLocks noChangeAspect="1" noChangeArrowheads="1"/>
          </p:cNvSpPr>
          <p:nvPr/>
        </p:nvSpPr>
        <p:spPr bwMode="auto">
          <a:xfrm>
            <a:off x="55626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Print</a:t>
            </a:r>
            <a:endParaRPr lang="en-US" sz="2000" dirty="0"/>
          </a:p>
        </p:txBody>
      </p:sp>
      <p:sp>
        <p:nvSpPr>
          <p:cNvPr id="83" name="Rectangle 7"/>
          <p:cNvSpPr>
            <a:spLocks noChangeAspect="1" noChangeArrowheads="1"/>
          </p:cNvSpPr>
          <p:nvPr/>
        </p:nvSpPr>
        <p:spPr bwMode="auto">
          <a:xfrm>
            <a:off x="7391400" y="2362200"/>
            <a:ext cx="1600200" cy="7291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Other</a:t>
            </a:r>
            <a:endParaRPr lang="en-US" sz="2000" dirty="0"/>
          </a:p>
        </p:txBody>
      </p:sp>
      <p:sp>
        <p:nvSpPr>
          <p:cNvPr id="60" name="Rectangle 4"/>
          <p:cNvSpPr>
            <a:spLocks noChangeAspect="1" noChangeArrowheads="1"/>
          </p:cNvSpPr>
          <p:nvPr/>
        </p:nvSpPr>
        <p:spPr bwMode="auto">
          <a:xfrm>
            <a:off x="685800" y="3505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c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>
                <a:solidFill>
                  <a:srgbClr val="7030A0"/>
                </a:solidFill>
              </a:rPr>
              <a:t>t</a:t>
            </a:r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1600200" y="38100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rgbClr val="7030A0"/>
                </a:solidFill>
              </a:rPr>
              <a:t>more</a:t>
            </a:r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85800" y="43434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less</a:t>
            </a:r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1600200" y="46482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pg</a:t>
            </a:r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685800" y="5257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head</a:t>
            </a:r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1600200" y="5638800"/>
            <a:ext cx="8382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solidFill>
                  <a:srgbClr val="7030A0"/>
                </a:solidFill>
              </a:rPr>
              <a:t>tail</a:t>
            </a:r>
          </a:p>
        </p:txBody>
      </p:sp>
      <p:cxnSp>
        <p:nvCxnSpPr>
          <p:cNvPr id="99" name="Straight Connector 98"/>
          <p:cNvCxnSpPr/>
          <p:nvPr/>
        </p:nvCxnSpPr>
        <p:spPr>
          <a:xfrm rot="5400000">
            <a:off x="-1257301" y="4610101"/>
            <a:ext cx="2971802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28602" y="3808412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228602" y="4189412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>
            <a:off x="228600" y="46482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228600" y="5029200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>
            <a:off x="228601" y="5562600"/>
            <a:ext cx="457199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>
            <a:off x="228600" y="6091236"/>
            <a:ext cx="1371599" cy="476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V="1">
            <a:off x="1333502" y="4533899"/>
            <a:ext cx="2819400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524000" y="3581400"/>
            <a:ext cx="1219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743200" y="3886200"/>
            <a:ext cx="685802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4" name="Rectangle 14"/>
          <p:cNvSpPr>
            <a:spLocks noChangeAspect="1" noChangeArrowheads="1"/>
          </p:cNvSpPr>
          <p:nvPr/>
        </p:nvSpPr>
        <p:spPr bwMode="auto">
          <a:xfrm>
            <a:off x="3429000" y="3581400"/>
            <a:ext cx="1143000" cy="5778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touch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25" name="Rectangle 4"/>
          <p:cNvSpPr>
            <a:spLocks noChangeAspect="1" noChangeArrowheads="1"/>
          </p:cNvSpPr>
          <p:nvPr/>
        </p:nvSpPr>
        <p:spPr bwMode="auto">
          <a:xfrm>
            <a:off x="3200400" y="5486400"/>
            <a:ext cx="208000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smtClean="0"/>
              <a:t>Redirections</a:t>
            </a:r>
            <a:endParaRPr lang="en-US" sz="20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2743200" y="5943600"/>
            <a:ext cx="4572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76600" y="5562600"/>
            <a:ext cx="19050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32-Wide-TFT-LCD-Screen-PC-Moni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17803"/>
            <a:ext cx="3657600" cy="27432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Redirection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14400" y="296512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input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3962400" y="242487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output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3962400" y="134640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Standard error</a:t>
            </a:r>
            <a:endParaRPr lang="en-GB" dirty="0"/>
          </a:p>
        </p:txBody>
      </p:sp>
      <p:pic>
        <p:nvPicPr>
          <p:cNvPr id="51" name="Picture 50" descr="keyboard_bl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3944061"/>
            <a:ext cx="3276600" cy="1212342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rot="5400000" flipH="1" flipV="1">
            <a:off x="1829753" y="3250450"/>
            <a:ext cx="1371600" cy="1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019800" y="2413203"/>
            <a:ext cx="3810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581400" y="1727403"/>
            <a:ext cx="28194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019800" y="4546803"/>
            <a:ext cx="990600" cy="25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4954986" y="3477223"/>
            <a:ext cx="2134394" cy="63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0800000">
            <a:off x="3581400" y="2413203"/>
            <a:ext cx="24384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303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784803"/>
            <a:ext cx="1625397" cy="162539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0" y="548640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smtClean="0"/>
              <a:t>The standard output normally goes to the screen, i.e. it is directed to the screen. We instead want to make it go to a file, so we say that we </a:t>
            </a:r>
            <a:r>
              <a:rPr lang="en-GB" sz="2100" dirty="0" smtClean="0">
                <a:solidFill>
                  <a:srgbClr val="FF0000"/>
                </a:solidFill>
              </a:rPr>
              <a:t>redirect</a:t>
            </a:r>
            <a:r>
              <a:rPr lang="en-GB" sz="2100" dirty="0" smtClean="0"/>
              <a:t> it toward a file.</a:t>
            </a:r>
            <a:endParaRPr lang="en-GB" sz="2100" dirty="0"/>
          </a:p>
        </p:txBody>
      </p:sp>
      <p:sp>
        <p:nvSpPr>
          <p:cNvPr id="53" name="TextBox 52"/>
          <p:cNvSpPr txBox="1"/>
          <p:nvPr/>
        </p:nvSpPr>
        <p:spPr>
          <a:xfrm>
            <a:off x="1371600" y="1194003"/>
            <a:ext cx="2209800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	</a:t>
            </a:r>
          </a:p>
          <a:p>
            <a:r>
              <a:rPr lang="en-GB" sz="2800" dirty="0" smtClean="0"/>
              <a:t>     Program</a:t>
            </a:r>
          </a:p>
          <a:p>
            <a:endParaRPr lang="en-GB" sz="2800" dirty="0"/>
          </a:p>
        </p:txBody>
      </p:sp>
      <p:pic>
        <p:nvPicPr>
          <p:cNvPr id="96" name="Picture 95" descr="print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3200400"/>
            <a:ext cx="2103120" cy="210312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 rot="10800000">
            <a:off x="5562600" y="4536000"/>
            <a:ext cx="457201" cy="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Redirection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5" name="Picture 24" descr="a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6" name="Picture 25" descr="a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7" name="Picture 26" descr="a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8" name="Picture 27" descr="a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29" name="Picture 28" descr="a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30" name="Picture 29" descr="a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31" name="Picture 30" descr="a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32" name="Picture 31" descr="a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  <p:pic>
        <p:nvPicPr>
          <p:cNvPr id="33" name="Picture 32" descr="a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420" y="101346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48"/>
          <p:cNvGraphicFramePr>
            <a:graphicFrameLocks noGrp="1"/>
          </p:cNvGraphicFramePr>
          <p:nvPr/>
        </p:nvGraphicFramePr>
        <p:xfrm>
          <a:off x="685800" y="4714016"/>
          <a:ext cx="7620000" cy="1534384"/>
        </p:xfrm>
        <a:graphic>
          <a:graphicData uri="http://schemas.openxmlformats.org/drawingml/2006/table">
            <a:tbl>
              <a:tblPr/>
              <a:tblGrid>
                <a:gridCol w="3120571"/>
                <a:gridCol w="4499429"/>
              </a:tblGrid>
              <a:tr h="7036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Command Syntax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</a:tr>
              <a:tr h="830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command &lt; file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Redirect input from file to command.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File display, redirections and pipes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Redirection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Group 48"/>
          <p:cNvGraphicFramePr>
            <a:graphicFrameLocks noGrp="1"/>
          </p:cNvGraphicFramePr>
          <p:nvPr/>
        </p:nvGraphicFramePr>
        <p:xfrm>
          <a:off x="685800" y="1676400"/>
          <a:ext cx="7620000" cy="2227604"/>
        </p:xfrm>
        <a:graphic>
          <a:graphicData uri="http://schemas.openxmlformats.org/drawingml/2006/table">
            <a:tbl>
              <a:tblPr/>
              <a:tblGrid>
                <a:gridCol w="3120571"/>
                <a:gridCol w="4499429"/>
              </a:tblGrid>
              <a:tr h="7036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Command Syntax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</a:tr>
              <a:tr h="741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command &gt; file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Redirect output from command to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Replaces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the file if it already exists.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6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command &gt;&gt; file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Redirect output of command to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Appends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if the file already exists.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990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To redirect the </a:t>
            </a:r>
            <a:r>
              <a:rPr lang="en-GB" sz="3200" dirty="0" smtClean="0">
                <a:solidFill>
                  <a:srgbClr val="FF0000"/>
                </a:solidFill>
              </a:rPr>
              <a:t>standard output</a:t>
            </a:r>
            <a:r>
              <a:rPr lang="en-GB" sz="3200" dirty="0" smtClean="0"/>
              <a:t>, you can use either:</a:t>
            </a:r>
            <a:endParaRPr lang="en-GB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038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To redirect the </a:t>
            </a:r>
            <a:r>
              <a:rPr lang="en-GB" sz="3200" dirty="0" smtClean="0">
                <a:solidFill>
                  <a:srgbClr val="FF0000"/>
                </a:solidFill>
              </a:rPr>
              <a:t>standard input</a:t>
            </a:r>
            <a:r>
              <a:rPr lang="en-GB" sz="3200" dirty="0" smtClean="0"/>
              <a:t>, use: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926</Words>
  <Application>Microsoft Office PowerPoint</Application>
  <PresentationFormat>On-screen Show (4:3)</PresentationFormat>
  <Paragraphs>240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799</cp:revision>
  <dcterms:created xsi:type="dcterms:W3CDTF">2006-08-16T00:00:00Z</dcterms:created>
  <dcterms:modified xsi:type="dcterms:W3CDTF">2016-02-09T21:10:39Z</dcterms:modified>
</cp:coreProperties>
</file>